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  <p:sldMasterId id="2147483657" r:id="rId2"/>
    <p:sldMasterId id="2147483658" r:id="rId3"/>
    <p:sldMasterId id="2147483659" r:id="rId4"/>
    <p:sldMasterId id="2147483661" r:id="rId5"/>
  </p:sldMasterIdLst>
  <p:notesMasterIdLst>
    <p:notesMasterId r:id="rId16"/>
  </p:notesMasterIdLst>
  <p:sldIdLst>
    <p:sldId id="284" r:id="rId6"/>
    <p:sldId id="282" r:id="rId7"/>
    <p:sldId id="258" r:id="rId8"/>
    <p:sldId id="285" r:id="rId9"/>
    <p:sldId id="286" r:id="rId10"/>
    <p:sldId id="268" r:id="rId11"/>
    <p:sldId id="287" r:id="rId12"/>
    <p:sldId id="280" r:id="rId13"/>
    <p:sldId id="288" r:id="rId14"/>
    <p:sldId id="283" r:id="rId1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orient="horz" pos="1584">
          <p15:clr>
            <a:srgbClr val="000000"/>
          </p15:clr>
        </p15:guide>
        <p15:guide id="3" orient="horz" pos="1296">
          <p15:clr>
            <a:srgbClr val="000000"/>
          </p15:clr>
        </p15:guide>
        <p15:guide id="4" orient="horz" pos="1008">
          <p15:clr>
            <a:srgbClr val="000000"/>
          </p15:clr>
        </p15:guide>
        <p15:guide id="5" orient="horz" pos="1440">
          <p15:clr>
            <a:srgbClr val="000000"/>
          </p15:clr>
        </p15:guide>
        <p15:guide id="6" orient="horz" pos="1872">
          <p15:clr>
            <a:srgbClr val="000000"/>
          </p15:clr>
        </p15:guide>
        <p15:guide id="7" orient="horz" pos="1728">
          <p15:clr>
            <a:srgbClr val="000000"/>
          </p15:clr>
        </p15:guide>
        <p15:guide id="8" orient="horz" pos="1152">
          <p15:clr>
            <a:srgbClr val="000000"/>
          </p15:clr>
        </p15:guide>
        <p15:guide id="9" pos="2880">
          <p15:clr>
            <a:srgbClr val="000000"/>
          </p15:clr>
        </p15:guide>
        <p15:guide id="10" pos="1728">
          <p15:clr>
            <a:srgbClr val="000000"/>
          </p15:clr>
        </p15:guide>
        <p15:guide id="11" pos="721">
          <p15:clr>
            <a:srgbClr val="000000"/>
          </p15:clr>
        </p15:guide>
        <p15:guide id="12" pos="1144">
          <p15:clr>
            <a:srgbClr val="000000"/>
          </p15:clr>
        </p15:guide>
        <p15:guide id="13" pos="3455">
          <p15:clr>
            <a:srgbClr val="000000"/>
          </p15:clr>
        </p15:guide>
        <p15:guide id="14" pos="5184">
          <p15:clr>
            <a:srgbClr val="000000"/>
          </p15:clr>
        </p15:guide>
        <p15:guide id="15" pos="2305">
          <p15:clr>
            <a:srgbClr val="000000"/>
          </p15:clr>
        </p15:guide>
        <p15:guide id="16" pos="4035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FF6677-6A14-4B74-9F65-4D8C71D8CC01}">
  <a:tblStyle styleId="{7BFF6677-6A14-4B74-9F65-4D8C71D8CC0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7E8"/>
          </a:solidFill>
        </a:fill>
      </a:tcStyle>
    </a:wholeTbl>
    <a:band1H>
      <a:tcTxStyle/>
      <a:tcStyle>
        <a:tcBdr/>
        <a:fill>
          <a:solidFill>
            <a:srgbClr val="CACBC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BC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34"/>
    <p:restoredTop sz="86433"/>
  </p:normalViewPr>
  <p:slideViewPr>
    <p:cSldViewPr snapToGrid="0">
      <p:cViewPr varScale="1">
        <p:scale>
          <a:sx n="97" d="100"/>
          <a:sy n="97" d="100"/>
        </p:scale>
        <p:origin x="992" y="200"/>
      </p:cViewPr>
      <p:guideLst>
        <p:guide orient="horz" pos="2160"/>
        <p:guide orient="horz" pos="1584"/>
        <p:guide orient="horz" pos="1296"/>
        <p:guide orient="horz" pos="1008"/>
        <p:guide orient="horz" pos="1440"/>
        <p:guide orient="horz" pos="1872"/>
        <p:guide orient="horz" pos="1728"/>
        <p:guide orient="horz" pos="1152"/>
        <p:guide pos="2880"/>
        <p:guide pos="1728"/>
        <p:guide pos="721"/>
        <p:guide pos="1144"/>
        <p:guide pos="3455"/>
        <p:guide pos="5184"/>
        <p:guide pos="2305"/>
        <p:guide pos="4035"/>
      </p:guideLst>
    </p:cSldViewPr>
  </p:slideViewPr>
  <p:outlineViewPr>
    <p:cViewPr>
      <p:scale>
        <a:sx n="33" d="100"/>
        <a:sy n="33" d="100"/>
      </p:scale>
      <p:origin x="0" y="-77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2784" y="1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CA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43714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7969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96022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"/>
              <a:buFont typeface="Arial"/>
              <a:buNone/>
            </a:pPr>
            <a:r>
              <a:rPr lang="en-CA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Download Mendeley Desktop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4572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550"/>
              <a:buFont typeface="Arial"/>
              <a:buNone/>
            </a:pPr>
            <a:r>
              <a:rPr lang="en-CA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Save file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4572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550"/>
              <a:buFont typeface="Arial"/>
              <a:buNone/>
            </a:pPr>
            <a:r>
              <a:rPr lang="en-CA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Open .exe file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4572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550"/>
              <a:buFont typeface="Arial"/>
              <a:buNone/>
            </a:pPr>
            <a:r>
              <a:rPr lang="en-CA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Click ‘Ok’, then ‘Run’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4572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550"/>
              <a:buFont typeface="Arial"/>
              <a:buNone/>
            </a:pPr>
            <a:r>
              <a:rPr lang="en-CA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Click ‘Current User’</a:t>
            </a: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452042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85785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section Slide - 1">
  <p:cSld name="Subsection Slide - 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body" idx="1"/>
          </p:nvPr>
        </p:nvSpPr>
        <p:spPr>
          <a:xfrm>
            <a:off x="365586" y="1131888"/>
            <a:ext cx="6798702" cy="1131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1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esentation - Title - B">
  <p:cSld name="Presentation - Title - B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404865" y="1126068"/>
            <a:ext cx="7314109" cy="543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1404865" y="1986643"/>
            <a:ext cx="7309534" cy="62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3"/>
          </p:nvPr>
        </p:nvSpPr>
        <p:spPr>
          <a:xfrm>
            <a:off x="1404865" y="2621188"/>
            <a:ext cx="7301596" cy="40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just" rtl="0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2286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2286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2286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4"/>
          </p:nvPr>
        </p:nvSpPr>
        <p:spPr>
          <a:xfrm>
            <a:off x="1404865" y="3046193"/>
            <a:ext cx="7301596" cy="410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just" rtl="0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2286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2286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2286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5"/>
          </p:nvPr>
        </p:nvSpPr>
        <p:spPr>
          <a:xfrm>
            <a:off x="1404865" y="3465286"/>
            <a:ext cx="7301596" cy="429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228600" algn="just" rtl="0"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2286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2286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228600" algn="just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8245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Slide - 2">
  <p:cSld name="Copy Slide - 2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body" idx="1"/>
          </p:nvPr>
        </p:nvSpPr>
        <p:spPr>
          <a:xfrm>
            <a:off x="438954" y="315868"/>
            <a:ext cx="7661438" cy="623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1052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body" idx="2"/>
          </p:nvPr>
        </p:nvSpPr>
        <p:spPr>
          <a:xfrm>
            <a:off x="438954" y="1131888"/>
            <a:ext cx="7661438" cy="5393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38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 1">
  <p:cSld name="End Slide 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/>
        </p:nvSpPr>
        <p:spPr>
          <a:xfrm flipH="1">
            <a:off x="8588375" y="6429375"/>
            <a:ext cx="304800" cy="192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fld id="{00000000-1234-1234-1234-123412341234}" type="slidenum">
              <a:rPr lang="en-CA" sz="9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 txBox="1"/>
          <p:nvPr/>
        </p:nvSpPr>
        <p:spPr>
          <a:xfrm>
            <a:off x="8243887" y="1131887"/>
            <a:ext cx="900112" cy="113188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1" descr="2014_logo_only_revers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85187" y="1419225"/>
            <a:ext cx="407987" cy="5143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/>
        </p:nvSpPr>
        <p:spPr>
          <a:xfrm>
            <a:off x="8243887" y="1131887"/>
            <a:ext cx="900112" cy="11318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3" descr="s4b282c201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3762" y="1439862"/>
            <a:ext cx="363537" cy="49371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 descr="s4b282c201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29637" y="1439862"/>
            <a:ext cx="363537" cy="49371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5"/>
          <p:cNvSpPr txBox="1"/>
          <p:nvPr/>
        </p:nvSpPr>
        <p:spPr>
          <a:xfrm flipH="1">
            <a:off x="8588375" y="6429375"/>
            <a:ext cx="304800" cy="192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fld id="{00000000-1234-1234-1234-123412341234}" type="slidenum">
              <a:rPr lang="en-CA"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8" descr="2014_logo_only_reverse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85187" y="1419225"/>
            <a:ext cx="407987" cy="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8"/>
          <p:cNvSpPr txBox="1"/>
          <p:nvPr/>
        </p:nvSpPr>
        <p:spPr>
          <a:xfrm flipH="1">
            <a:off x="8588375" y="6429375"/>
            <a:ext cx="304800" cy="192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fld id="{00000000-1234-1234-1234-123412341234}" type="slidenum">
              <a:rPr lang="en-CA" sz="9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3" descr="UBC_2016_Signature_Wide_28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9737" y="1439862"/>
            <a:ext cx="4770437" cy="62706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hyperlink" Target="https://www.google.com/url?sa=i&amp;rct=j&amp;q=&amp;esrc=s&amp;source=images&amp;cd=&amp;cad=rja&amp;uact=8&amp;ved=2ahUKEwiyoKCfhMbdAhWELnwKHURpDX0QjRx6BAgBEAU&amp;url=https://www.zotero.org/support/brand&amp;psig=AOvVaw29OTddVJNAn_PyGccPRQ6R&amp;ust=1537410950521680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commons.library.ubc.ca/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6.jpg"/><Relationship Id="rId4" Type="http://schemas.openxmlformats.org/officeDocument/2006/relationships/hyperlink" Target="mailto:research.commons@ubc.c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5"/>
          <p:cNvSpPr txBox="1">
            <a:spLocks noGrp="1"/>
          </p:cNvSpPr>
          <p:nvPr>
            <p:ph type="body" idx="1"/>
          </p:nvPr>
        </p:nvSpPr>
        <p:spPr>
          <a:xfrm>
            <a:off x="0" y="4300856"/>
            <a:ext cx="9143999" cy="15922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180000" lvl="0" indent="0">
              <a:lnSpc>
                <a:spcPct val="100000"/>
              </a:lnSpc>
              <a:buClr>
                <a:srgbClr val="002040"/>
              </a:buClr>
              <a:buSzPts val="2800"/>
            </a:pPr>
            <a:r>
              <a:rPr lang="en-CA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CITATION MANAGEMENT </a:t>
            </a:r>
          </a:p>
          <a:p>
            <a:pPr marL="180000" lvl="0" indent="0">
              <a:lnSpc>
                <a:spcPct val="100000"/>
              </a:lnSpc>
              <a:buClr>
                <a:srgbClr val="002040"/>
              </a:buClr>
              <a:buSzPts val="2800"/>
            </a:pPr>
            <a:r>
              <a:rPr lang="en-CA" sz="32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USING REFWORKS</a:t>
            </a:r>
          </a:p>
        </p:txBody>
      </p:sp>
      <p:grpSp>
        <p:nvGrpSpPr>
          <p:cNvPr id="48" name="Google Shape;48;p15"/>
          <p:cNvGrpSpPr/>
          <p:nvPr/>
        </p:nvGrpSpPr>
        <p:grpSpPr>
          <a:xfrm>
            <a:off x="212725" y="404813"/>
            <a:ext cx="6957509" cy="3559969"/>
            <a:chOff x="0" y="0"/>
            <a:chExt cx="2147483647" cy="2147483647"/>
          </a:xfrm>
        </p:grpSpPr>
        <p:pic>
          <p:nvPicPr>
            <p:cNvPr id="49" name="Google Shape;49;p1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3178251" y="0"/>
              <a:ext cx="2124305396" cy="214748364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" name="Google Shape;50;p15"/>
            <p:cNvSpPr txBox="1"/>
            <p:nvPr/>
          </p:nvSpPr>
          <p:spPr>
            <a:xfrm>
              <a:off x="0" y="1919672990"/>
              <a:ext cx="940106037" cy="1547247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7A209"/>
                </a:buClr>
                <a:buSzPts val="1700"/>
                <a:buFont typeface="Calibri"/>
                <a:buNone/>
              </a:pPr>
              <a:r>
                <a:rPr lang="en-CA" sz="1700" b="1" i="0" u="none" strike="noStrike" cap="none">
                  <a:solidFill>
                    <a:srgbClr val="F7A209"/>
                  </a:solidFill>
                  <a:latin typeface="Calibri"/>
                  <a:ea typeface="Calibri"/>
                  <a:cs typeface="Calibri"/>
                  <a:sym typeface="Calibri"/>
                </a:rPr>
                <a:t>UBC Library Research Commons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15" descr="Image result for zotero ICON">
            <a:hlinkClick r:id="rId4"/>
          </p:cNvPr>
          <p:cNvSpPr/>
          <p:nvPr/>
        </p:nvSpPr>
        <p:spPr>
          <a:xfrm>
            <a:off x="3095625" y="-1165225"/>
            <a:ext cx="2438400" cy="24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5DCB16-AC39-D34B-A5D1-268E6B0B84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715" y="4458083"/>
            <a:ext cx="3776560" cy="127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756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/>
        </p:nvSpPr>
        <p:spPr>
          <a:xfrm>
            <a:off x="3924300" y="2157579"/>
            <a:ext cx="5040300" cy="28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344"/>
              </a:buClr>
              <a:buSzPts val="2000"/>
              <a:buFont typeface="Arial"/>
              <a:buNone/>
              <a:tabLst/>
              <a:defRPr/>
            </a:pPr>
            <a:r>
              <a:rPr kumimoji="0" lang="en-CA" sz="2000" b="1" i="0" u="none" strike="noStrike" kern="0" cap="none" spc="0" normalizeH="0" baseline="0" noProof="0" dirty="0">
                <a:ln>
                  <a:noFill/>
                </a:ln>
                <a:solidFill>
                  <a:srgbClr val="00204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THANK YOU FOR COMING!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344"/>
              </a:buClr>
              <a:buSzPts val="2000"/>
              <a:buFont typeface="Arial"/>
              <a:buNone/>
              <a:tabLst/>
              <a:defRPr/>
            </a:pPr>
            <a:endParaRPr kumimoji="0" lang="en-CA" sz="800" b="1" i="0" u="none" strike="noStrike" kern="0" cap="none" spc="0" normalizeH="0" baseline="0" noProof="0" dirty="0">
              <a:ln>
                <a:noFill/>
              </a:ln>
              <a:solidFill>
                <a:srgbClr val="00204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344"/>
              </a:buClr>
              <a:buSzPts val="2000"/>
              <a:buFont typeface="Arial"/>
              <a:buNone/>
              <a:tabLst/>
              <a:defRPr/>
            </a:pPr>
            <a:r>
              <a:rPr kumimoji="0" lang="en-CA" sz="2000" b="1" i="0" u="none" strike="noStrike" kern="0" cap="none" spc="0" normalizeH="0" baseline="0" noProof="0" dirty="0">
                <a:ln>
                  <a:noFill/>
                </a:ln>
                <a:solidFill>
                  <a:srgbClr val="00204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PLEASE TAKE A MOMENT TO COMPLETE A SHORT SURVEY, WE VALUE YOUR FEEDBACK!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344"/>
              </a:buClr>
              <a:buSzPts val="2000"/>
              <a:buFont typeface="Arial"/>
              <a:buNone/>
              <a:tabLst/>
              <a:defRPr/>
            </a:pPr>
            <a:endParaRPr kumimoji="0" lang="en-CA" sz="800" b="1" i="0" u="none" strike="noStrike" kern="0" cap="none" spc="0" normalizeH="0" baseline="0" noProof="0" dirty="0">
              <a:ln>
                <a:noFill/>
              </a:ln>
              <a:solidFill>
                <a:srgbClr val="00204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C2344"/>
              </a:buClr>
              <a:buSzPts val="2000"/>
              <a:buFont typeface="Arial"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rgbClr val="00204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Resources &amp; Consultations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204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Arial"/>
              <a:buNone/>
              <a:tabLst/>
              <a:defRPr/>
            </a:pPr>
            <a:r>
              <a:rPr kumimoji="0" lang="en-CA" sz="2000" b="0" i="0" u="sng" strike="noStrike" kern="0" cap="none" spc="0" normalizeH="0" baseline="0" noProof="0" dirty="0">
                <a:ln>
                  <a:noFill/>
                </a:ln>
                <a:solidFill>
                  <a:srgbClr val="00204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researchcommons.library.ubc.ca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204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40"/>
              </a:buClr>
              <a:buSzPts val="2000"/>
              <a:buFont typeface="Arial"/>
              <a:buNone/>
              <a:tabLst/>
              <a:defRPr/>
            </a:pPr>
            <a:endParaRPr kumimoji="0" sz="2000" b="0" i="0" u="sng" strike="noStrike" kern="0" cap="none" spc="0" normalizeH="0" baseline="0" noProof="0" dirty="0">
              <a:ln>
                <a:noFill/>
              </a:ln>
              <a:solidFill>
                <a:srgbClr val="00204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2344"/>
              </a:buClr>
              <a:buSzPts val="2000"/>
              <a:buFont typeface="Arial"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>
                <a:ln>
                  <a:noFill/>
                </a:ln>
                <a:solidFill>
                  <a:srgbClr val="00204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Email 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204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Arial"/>
              <a:buNone/>
              <a:tabLst/>
              <a:defRPr/>
            </a:pPr>
            <a:r>
              <a:rPr kumimoji="0" lang="en-CA" sz="2000" b="0" i="0" u="sng" strike="noStrike" kern="0" cap="none" spc="0" normalizeH="0" baseline="0" noProof="0" dirty="0">
                <a:ln>
                  <a:noFill/>
                </a:ln>
                <a:solidFill>
                  <a:srgbClr val="002040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research.commons@ubc.ca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204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207" name="Google Shape;207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01650" y="2262766"/>
            <a:ext cx="3357563" cy="2033586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3"/>
          <p:cNvSpPr txBox="1"/>
          <p:nvPr/>
        </p:nvSpPr>
        <p:spPr>
          <a:xfrm>
            <a:off x="1250949" y="5540941"/>
            <a:ext cx="2581935" cy="40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40"/>
              </a:buClr>
              <a:buSzPts val="1400"/>
              <a:buFont typeface="Verdana"/>
              <a:buNone/>
              <a:tabLst/>
              <a:defRPr/>
            </a:pPr>
            <a:r>
              <a:rPr kumimoji="0" lang="en-CA" sz="1800" b="0" i="0" u="none" strike="noStrike" kern="0" cap="none" spc="0" normalizeH="0" baseline="0" noProof="0" dirty="0">
                <a:ln>
                  <a:noFill/>
                </a:ln>
                <a:solidFill>
                  <a:srgbClr val="002040"/>
                </a:solidFill>
                <a:effectLst/>
                <a:uLnTx/>
                <a:uFillTx/>
                <a:latin typeface="Verdana"/>
                <a:ea typeface="Verdana"/>
                <a:cs typeface="Verdana"/>
                <a:sym typeface="Verdana"/>
              </a:rPr>
              <a:t>@</a:t>
            </a:r>
            <a:r>
              <a:rPr kumimoji="0" lang="en-CA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2040"/>
                </a:solidFill>
                <a:effectLst/>
                <a:uLnTx/>
                <a:uFillTx/>
                <a:latin typeface="Calibri" panose="020F0502020204030204" pitchFamily="34" charset="0"/>
                <a:ea typeface="Verdana"/>
                <a:cs typeface="Calibri" panose="020F0502020204030204" pitchFamily="34" charset="0"/>
                <a:sym typeface="Verdana"/>
              </a:rPr>
              <a:t>UBCRCommons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204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209" name="Google Shape;209;p3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68312" y="5444104"/>
            <a:ext cx="500062" cy="500062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3"/>
          <p:cNvSpPr txBox="1"/>
          <p:nvPr/>
        </p:nvSpPr>
        <p:spPr>
          <a:xfrm>
            <a:off x="4643437" y="5540941"/>
            <a:ext cx="3338190" cy="403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40"/>
              </a:buClr>
              <a:buSzPts val="1400"/>
              <a:buFont typeface="Verdana"/>
              <a:buNone/>
              <a:tabLst/>
              <a:defRPr/>
            </a:pPr>
            <a:r>
              <a:rPr kumimoji="0" lang="en-CA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2040"/>
                </a:solidFill>
                <a:effectLst/>
                <a:uLnTx/>
                <a:uFillTx/>
                <a:latin typeface="Calibri" panose="020F0502020204030204" pitchFamily="34" charset="0"/>
                <a:ea typeface="Verdana"/>
                <a:cs typeface="Calibri" panose="020F0502020204030204" pitchFamily="34" charset="0"/>
                <a:sym typeface="Verdana"/>
              </a:rPr>
              <a:t>UBCResearchCommons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204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211" name="Google Shape;211;p33" descr="C:\Documents and Settings\minhani\Local Settings\Temp\f_logo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924300" y="5444104"/>
            <a:ext cx="500062" cy="5000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2012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517525" y="576262"/>
            <a:ext cx="7313612" cy="54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-US" sz="3200" b="1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FACILITATORS</a:t>
            </a:r>
            <a:endParaRPr sz="3200" dirty="0"/>
          </a:p>
        </p:txBody>
      </p:sp>
      <p:sp>
        <p:nvSpPr>
          <p:cNvPr id="109" name="Google Shape;109;p16"/>
          <p:cNvSpPr txBox="1"/>
          <p:nvPr/>
        </p:nvSpPr>
        <p:spPr>
          <a:xfrm>
            <a:off x="517525" y="4083053"/>
            <a:ext cx="3567956" cy="1222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Calibri"/>
              <a:buNone/>
              <a:tabLst/>
              <a:defRPr/>
            </a:pPr>
            <a:r>
              <a:rPr kumimoji="0" lang="en-CA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Cecilia Vadala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Calibri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MFA in Theatre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Tx/>
              <a:buFont typeface="Calibri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Design and Production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9" name="Google Shape;60;p16"/>
          <p:cNvSpPr txBox="1"/>
          <p:nvPr/>
        </p:nvSpPr>
        <p:spPr>
          <a:xfrm>
            <a:off x="4891089" y="4083053"/>
            <a:ext cx="3509962" cy="157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  <a:tabLst/>
              <a:defRPr/>
            </a:pPr>
            <a:r>
              <a:rPr kumimoji="0" lang="en-CA" sz="28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Reza Karimi</a:t>
            </a: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  <a:tabLst/>
              <a:defRPr/>
            </a:pPr>
            <a:r>
              <a:rPr kumimoji="0" lang="en-CA" sz="2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PhD in Mechanical Engineering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0B1810-C42D-794E-85A5-79A3A5FC7C89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12026" r="16717"/>
          <a:stretch/>
        </p:blipFill>
        <p:spPr>
          <a:xfrm>
            <a:off x="4891089" y="1552575"/>
            <a:ext cx="1623600" cy="2188800"/>
          </a:xfrm>
          <a:prstGeom prst="rect">
            <a:avLst/>
          </a:prstGeom>
        </p:spPr>
      </p:pic>
      <p:pic>
        <p:nvPicPr>
          <p:cNvPr id="12" name="Google Shape;108;p16">
            <a:extLst>
              <a:ext uri="{FF2B5EF4-FFF2-40B4-BE49-F238E27FC236}">
                <a16:creationId xmlns:a16="http://schemas.microsoft.com/office/drawing/2014/main" id="{FEC83673-46F4-4E42-8A32-85C0E88DAF56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/>
          <a:srcRect r="17945" b="26241"/>
          <a:stretch/>
        </p:blipFill>
        <p:spPr>
          <a:xfrm>
            <a:off x="2461881" y="1552575"/>
            <a:ext cx="1623600" cy="2188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9787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title"/>
          </p:nvPr>
        </p:nvSpPr>
        <p:spPr>
          <a:xfrm>
            <a:off x="457200" y="600314"/>
            <a:ext cx="8229600" cy="80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n-CA" sz="3200" b="1" i="0" u="none" strike="noStrike" cap="none" dirty="0">
                <a:solidFill>
                  <a:schemeClr val="dk1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SERVICES AT THE RESEARCH COMMONS</a:t>
            </a:r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457200" y="2257817"/>
            <a:ext cx="8229600" cy="3494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0"/>
              </a:spcBef>
              <a:buClr>
                <a:srgbClr val="073763"/>
              </a:buClr>
            </a:pPr>
            <a:r>
              <a:rPr lang="en-CA" sz="2800" b="1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W</a:t>
            </a:r>
            <a:r>
              <a:rPr lang="en-CA" sz="2800" b="1" i="0" u="none" strike="noStrike" cap="none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ORKSHOPS</a:t>
            </a:r>
            <a:endParaRPr sz="2800" i="0" u="none" strike="noStrike" cap="none" dirty="0">
              <a:solidFill>
                <a:srgbClr val="073763"/>
              </a:solidFill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ourier New" panose="02070309020205020404" pitchFamily="49" charset="0"/>
              <a:buChar char="o"/>
            </a:pPr>
            <a:r>
              <a:rPr lang="en-CA" i="0" u="none" strike="noStrike" cap="none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Thesis Formatting</a:t>
            </a:r>
            <a:endParaRPr dirty="0"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ourier New" panose="02070309020205020404" pitchFamily="49" charset="0"/>
              <a:buChar char="o"/>
            </a:pPr>
            <a:r>
              <a:rPr lang="en-CA" i="0" u="none" strike="noStrike" cap="none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Citation Management (Mendeley, Zotero,  and Ref</a:t>
            </a:r>
            <a:r>
              <a:rPr lang="en-CA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W</a:t>
            </a:r>
            <a:r>
              <a:rPr lang="en-CA" i="0" u="none" strike="noStrike" cap="none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orks)</a:t>
            </a:r>
            <a:endParaRPr i="0" u="none" strike="noStrike" cap="none" dirty="0">
              <a:solidFill>
                <a:srgbClr val="073763"/>
              </a:solidFill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Font typeface="Courier New" panose="02070309020205020404" pitchFamily="49" charset="0"/>
              <a:buChar char="o"/>
            </a:pPr>
            <a:r>
              <a:rPr lang="en-CA" i="0" u="none" strike="noStrike" cap="none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Data analysis software support (N</a:t>
            </a:r>
            <a:r>
              <a:rPr lang="en-CA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Vivo, SPSS)</a:t>
            </a:r>
          </a:p>
          <a:p>
            <a:pPr marL="5334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None/>
            </a:pPr>
            <a:endParaRPr lang="en-CA" dirty="0">
              <a:solidFill>
                <a:srgbClr val="073763"/>
              </a:solidFill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lvl="0">
              <a:spcBef>
                <a:spcPts val="0"/>
              </a:spcBef>
              <a:buClr>
                <a:srgbClr val="073763"/>
              </a:buClr>
            </a:pPr>
            <a:r>
              <a:rPr lang="en-CA" sz="2800" b="1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ONE-ON-ONE CONSULTATION</a:t>
            </a:r>
          </a:p>
          <a:p>
            <a:pPr marL="25400" lvl="0" indent="0">
              <a:spcBef>
                <a:spcPts val="0"/>
              </a:spcBef>
              <a:buClr>
                <a:srgbClr val="073763"/>
              </a:buClr>
              <a:buNone/>
            </a:pPr>
            <a:r>
              <a:rPr lang="en-CA" sz="2800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(in person, </a:t>
            </a:r>
            <a:r>
              <a:rPr lang="en-CA" sz="280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over Zoom, </a:t>
            </a:r>
            <a:r>
              <a:rPr lang="en-CA" sz="2800" dirty="0">
                <a:solidFill>
                  <a:srgbClr val="073763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or by e-mail)</a:t>
            </a:r>
          </a:p>
          <a:p>
            <a:pPr marL="5334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400"/>
              <a:buNone/>
            </a:pPr>
            <a:endParaRPr dirty="0"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marL="914400" indent="-457200">
              <a:spcBef>
                <a:spcPts val="0"/>
              </a:spcBef>
              <a:buFont typeface="Courier New" panose="02070309020205020404" pitchFamily="49" charset="0"/>
              <a:buChar char="o"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body" idx="1"/>
          </p:nvPr>
        </p:nvSpPr>
        <p:spPr>
          <a:xfrm>
            <a:off x="439737" y="267787"/>
            <a:ext cx="7661400" cy="6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6562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n-CA" sz="3200" b="1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AGENDA	</a:t>
            </a:r>
            <a:endParaRPr sz="1900" b="1" i="0" u="none" strike="noStrike" cap="none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>
            <a:off x="439737" y="1131887"/>
            <a:ext cx="8528899" cy="539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CA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Recap</a:t>
            </a:r>
          </a:p>
          <a:p>
            <a:pPr lvl="1" indent="-457200">
              <a:spcBef>
                <a:spcPts val="600"/>
              </a:spcBef>
              <a:buClr>
                <a:schemeClr val="lt1"/>
              </a:buClr>
              <a:buFont typeface="Arial"/>
              <a:buChar char="•"/>
            </a:pPr>
            <a:r>
              <a:rPr lang="en-CA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Creating an account</a:t>
            </a:r>
          </a:p>
          <a:p>
            <a:pPr lvl="1" indent="-457200">
              <a:spcBef>
                <a:spcPts val="600"/>
              </a:spcBef>
              <a:buClr>
                <a:schemeClr val="lt1"/>
              </a:buClr>
              <a:buFont typeface="Arial"/>
              <a:buChar char="•"/>
            </a:pPr>
            <a:r>
              <a:rPr lang="en-CA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Web importer</a:t>
            </a:r>
          </a:p>
          <a:p>
            <a:pPr lvl="1" indent="-457200">
              <a:spcBef>
                <a:spcPts val="600"/>
              </a:spcBef>
              <a:buClr>
                <a:schemeClr val="lt1"/>
              </a:buClr>
              <a:buFont typeface="Arial"/>
              <a:buChar char="•"/>
            </a:pPr>
            <a:r>
              <a:rPr lang="en-CA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Microsoft Word Plugin</a:t>
            </a:r>
          </a:p>
          <a:p>
            <a:pPr lvl="1" indent="-457200">
              <a:spcBef>
                <a:spcPts val="600"/>
              </a:spcBef>
              <a:buClr>
                <a:schemeClr val="lt1"/>
              </a:buClr>
              <a:buFont typeface="Arial"/>
              <a:buChar char="•"/>
            </a:pPr>
            <a:r>
              <a:rPr lang="en-CA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(Google Docs Add-on)</a:t>
            </a:r>
            <a:endParaRPr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CA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Collecting References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CA" sz="2800" i="0" u="none" strike="noStrike" cap="none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Organizing References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CA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Citing</a:t>
            </a:r>
            <a:endParaRPr sz="2800" i="0" u="none" strike="noStrike" cap="none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CA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</a:t>
            </a:r>
            <a:r>
              <a:rPr lang="en-CA" sz="2800" i="0" u="none" strike="noStrike" cap="none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uestions</a:t>
            </a:r>
            <a:endParaRPr sz="1900" i="0" u="none" strike="noStrike" cap="none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lvl="0" indent="-279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endParaRPr sz="1900" b="0" i="0" u="none" strike="noStrike" cap="none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chemeClr val="bg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7181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/>
        </p:nvSpPr>
        <p:spPr>
          <a:xfrm>
            <a:off x="228600" y="481914"/>
            <a:ext cx="8686800" cy="66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n-CA" sz="3200" b="1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SET UP ACCOUNT AND </a:t>
            </a:r>
            <a:r>
              <a:rPr lang="en-CA" sz="3200" b="1" dirty="0">
                <a:solidFill>
                  <a:schemeClr val="lt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INSTALLATION</a:t>
            </a:r>
            <a:endParaRPr sz="3200" b="0" i="0" u="none" strike="noStrike" cap="none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4" name="Google Shape;194;p31">
            <a:extLst>
              <a:ext uri="{FF2B5EF4-FFF2-40B4-BE49-F238E27FC236}">
                <a16:creationId xmlns:a16="http://schemas.microsoft.com/office/drawing/2014/main" id="{561CDB79-8845-2D4D-90ED-46CE041D56B7}"/>
              </a:ext>
            </a:extLst>
          </p:cNvPr>
          <p:cNvSpPr txBox="1">
            <a:spLocks/>
          </p:cNvSpPr>
          <p:nvPr/>
        </p:nvSpPr>
        <p:spPr>
          <a:xfrm>
            <a:off x="228600" y="1512661"/>
            <a:ext cx="4828309" cy="486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SzPts val="750"/>
              <a:buFont typeface="Arial"/>
              <a:buNone/>
            </a:pPr>
            <a:r>
              <a:rPr lang="en-CA" sz="2800" b="1" u="sng" dirty="0">
                <a:solidFill>
                  <a:schemeClr val="lt1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REFWORKS</a:t>
            </a:r>
            <a:endParaRPr lang="en-CA" sz="2800" u="sng" dirty="0">
              <a:solidFill>
                <a:schemeClr val="lt1"/>
              </a:solidFill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marL="0" lvl="1" indent="0">
              <a:lnSpc>
                <a:spcPct val="200000"/>
              </a:lnSpc>
              <a:spcBef>
                <a:spcPts val="440"/>
              </a:spcBef>
              <a:buClr>
                <a:srgbClr val="000000"/>
              </a:buClr>
              <a:buSzPts val="3000"/>
              <a:buNone/>
            </a:pPr>
            <a:r>
              <a:rPr lang="en-CA" sz="2000" dirty="0">
                <a:solidFill>
                  <a:schemeClr val="lt1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GO TO </a:t>
            </a:r>
            <a:r>
              <a:rPr lang="en-CA" sz="2000" dirty="0">
                <a:solidFill>
                  <a:srgbClr val="FF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http://</a:t>
            </a:r>
            <a:r>
              <a:rPr lang="en-CA" sz="2000" dirty="0" err="1">
                <a:solidFill>
                  <a:srgbClr val="FF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guides.library.ubc.ca</a:t>
            </a:r>
            <a:r>
              <a:rPr lang="en-CA" sz="2000" dirty="0">
                <a:solidFill>
                  <a:srgbClr val="FF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/</a:t>
            </a:r>
            <a:r>
              <a:rPr lang="en-CA" sz="2000" dirty="0" err="1">
                <a:solidFill>
                  <a:srgbClr val="FF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refworks</a:t>
            </a:r>
            <a:endParaRPr lang="en-CA" sz="2000" dirty="0">
              <a:solidFill>
                <a:srgbClr val="FF0000"/>
              </a:solidFill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marL="0" lvl="1" indent="0">
              <a:lnSpc>
                <a:spcPct val="200000"/>
              </a:lnSpc>
              <a:spcBef>
                <a:spcPts val="440"/>
              </a:spcBef>
              <a:buClr>
                <a:srgbClr val="000000"/>
              </a:buClr>
              <a:buSzPts val="3000"/>
              <a:buFont typeface="Arial"/>
              <a:buNone/>
            </a:pPr>
            <a:r>
              <a:rPr lang="en-CA" sz="2000" dirty="0">
                <a:solidFill>
                  <a:schemeClr val="lt1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CREATE AN ACCOUNT</a:t>
            </a:r>
          </a:p>
          <a:p>
            <a:pPr marL="0" lvl="1" indent="0">
              <a:lnSpc>
                <a:spcPct val="200000"/>
              </a:lnSpc>
              <a:spcBef>
                <a:spcPts val="440"/>
              </a:spcBef>
              <a:buClr>
                <a:srgbClr val="000000"/>
              </a:buClr>
              <a:buSzPts val="3000"/>
              <a:buFont typeface="Arial"/>
              <a:buNone/>
            </a:pPr>
            <a:r>
              <a:rPr lang="en-CA" sz="2000" dirty="0">
                <a:solidFill>
                  <a:schemeClr val="lt1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INSTALL WEB IMPORTER</a:t>
            </a:r>
          </a:p>
          <a:p>
            <a:pPr marL="0" lvl="1" indent="0">
              <a:lnSpc>
                <a:spcPct val="200000"/>
              </a:lnSpc>
              <a:spcBef>
                <a:spcPts val="440"/>
              </a:spcBef>
              <a:buClr>
                <a:srgbClr val="000000"/>
              </a:buClr>
              <a:buSzPts val="3000"/>
              <a:buFont typeface="Arial"/>
              <a:buNone/>
            </a:pPr>
            <a:r>
              <a:rPr lang="en-CA" sz="2000" dirty="0">
                <a:solidFill>
                  <a:schemeClr val="lt1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INSTALL MS WORD PLUGIN</a:t>
            </a:r>
          </a:p>
          <a:p>
            <a:pPr marL="0" lvl="1" indent="0">
              <a:lnSpc>
                <a:spcPct val="200000"/>
              </a:lnSpc>
              <a:spcBef>
                <a:spcPts val="440"/>
              </a:spcBef>
              <a:buClr>
                <a:srgbClr val="000000"/>
              </a:buClr>
              <a:buSzPts val="3000"/>
              <a:buFont typeface="Arial"/>
              <a:buNone/>
            </a:pPr>
            <a:endParaRPr lang="en-CA" sz="2000" dirty="0">
              <a:solidFill>
                <a:schemeClr val="lt1"/>
              </a:solidFill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marL="0" lvl="1" indent="0">
              <a:lnSpc>
                <a:spcPct val="200000"/>
              </a:lnSpc>
              <a:spcBef>
                <a:spcPts val="440"/>
              </a:spcBef>
              <a:buClr>
                <a:srgbClr val="000000"/>
              </a:buClr>
              <a:buSzPts val="3000"/>
              <a:buFont typeface="Arial"/>
              <a:buNone/>
            </a:pPr>
            <a:endParaRPr lang="en-CA" sz="2000" dirty="0">
              <a:solidFill>
                <a:schemeClr val="lt1"/>
              </a:solidFill>
              <a:latin typeface="Calibri" panose="020F0502020204030204" pitchFamily="34" charset="0"/>
              <a:ea typeface="Arial"/>
              <a:cs typeface="Calibri" panose="020F0502020204030204" pitchFamily="34" charset="0"/>
              <a:sym typeface="Arial"/>
            </a:endParaRPr>
          </a:p>
          <a:p>
            <a:pPr marL="0" indent="-342900">
              <a:lnSpc>
                <a:spcPct val="150000"/>
              </a:lnSpc>
              <a:spcBef>
                <a:spcPts val="440"/>
              </a:spcBef>
              <a:buSzPts val="750"/>
              <a:buFont typeface="Arial"/>
              <a:buNone/>
            </a:pPr>
            <a:endParaRPr lang="en-CA"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99779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>
            <a:spLocks noGrp="1"/>
          </p:cNvSpPr>
          <p:nvPr>
            <p:ph type="body" idx="1"/>
          </p:nvPr>
        </p:nvSpPr>
        <p:spPr>
          <a:xfrm>
            <a:off x="439737" y="315912"/>
            <a:ext cx="7661275" cy="623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1052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None/>
            </a:pPr>
            <a:r>
              <a:rPr lang="en-CA" sz="3200" b="1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CITATION MANAGEMENT TOOLS</a:t>
            </a:r>
            <a:endParaRPr sz="3200" b="1" i="0" u="none" strike="noStrike" cap="none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887416" y="1978626"/>
            <a:ext cx="7999400" cy="31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07950" marR="0" lvl="0" indent="-6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CA" sz="2800" b="1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COLLECT</a:t>
            </a:r>
            <a:r>
              <a:rPr lang="en-CA" sz="28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CA" sz="28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citation elements</a:t>
            </a:r>
            <a:r>
              <a:rPr lang="en-CA" sz="28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from different sources (books, websites, journal articles)</a:t>
            </a:r>
            <a:endParaRPr sz="2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107950" marR="0" lvl="0" indent="-6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107950" marR="0" lvl="0" indent="-6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CA" sz="2800" b="1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ORGANIZE</a:t>
            </a:r>
            <a:r>
              <a:rPr lang="en-CA" sz="28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your database (annotate, creating folders, tag)</a:t>
            </a:r>
            <a:endParaRPr sz="2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107950" marR="0" lvl="0" indent="-6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107950" marR="0" lvl="0" indent="-6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CA" sz="2800" b="1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CITE </a:t>
            </a:r>
            <a:r>
              <a:rPr lang="en-CA" sz="28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and generate bibliographies in </a:t>
            </a:r>
            <a:r>
              <a:rPr lang="en-CA" sz="2800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different formats</a:t>
            </a:r>
            <a:r>
              <a:rPr lang="en-CA" sz="28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.</a:t>
            </a:r>
            <a:endParaRPr sz="2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107950" marR="0" lvl="0" indent="-6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107950" marR="0" lvl="0" indent="-6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CA" sz="2800" b="1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SHARE</a:t>
            </a:r>
            <a:r>
              <a:rPr lang="en-CA" sz="28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 references and collaborate with colleagues</a:t>
            </a:r>
            <a:endParaRPr sz="2800" b="0" i="0" u="none" strike="noStrike" cap="none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168" name="Google Shape;168;p27" descr="http://www.zotero.org/static/images/index/icons/library_bookmarked.131340213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9738" y="2033026"/>
            <a:ext cx="44767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7" descr="http://www.zotero.org/static/images/index/icons/folder.1313402132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9741" y="3217689"/>
            <a:ext cx="44767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 descr="http://www.zotero.org/static/images/index/icons/notebook.1313402132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39737" y="4456752"/>
            <a:ext cx="44767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7" descr="http://www.zotero.org/static/images/index/icons/users_green.1313402132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39737" y="5704819"/>
            <a:ext cx="447675" cy="4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C0475-BA7C-504F-9FEA-95C6195FD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TO COLLECT 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DE04A-DA36-D741-A9A8-C00F34AE71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Upload document</a:t>
            </a:r>
          </a:p>
          <a:p>
            <a:r>
              <a:rPr lang="en-US" dirty="0"/>
              <a:t>Drag and drop</a:t>
            </a:r>
          </a:p>
          <a:p>
            <a:r>
              <a:rPr lang="en-US" dirty="0"/>
              <a:t>Manually add citations</a:t>
            </a:r>
          </a:p>
          <a:p>
            <a:r>
              <a:rPr lang="en-US" dirty="0"/>
              <a:t>Import from library/database</a:t>
            </a:r>
          </a:p>
          <a:p>
            <a:r>
              <a:rPr lang="en-US" dirty="0"/>
              <a:t>Import from web</a:t>
            </a:r>
          </a:p>
          <a:p>
            <a:r>
              <a:rPr lang="en-US" dirty="0"/>
              <a:t>Import reference file</a:t>
            </a:r>
          </a:p>
        </p:txBody>
      </p:sp>
    </p:spTree>
    <p:extLst>
      <p:ext uri="{BB962C8B-B14F-4D97-AF65-F5344CB8AC3E}">
        <p14:creationId xmlns:p14="http://schemas.microsoft.com/office/powerpoint/2010/main" val="3818194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8256D-F1CB-2B44-BEDB-062303B1A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TO ORGANIZE 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DE390-3BA0-AE47-91BA-264FE875D7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spcBef>
                <a:spcPts val="0"/>
              </a:spcBef>
            </a:pPr>
            <a:r>
              <a:rPr lang="en-CA" dirty="0"/>
              <a:t>Folders and subfolders</a:t>
            </a:r>
          </a:p>
          <a:p>
            <a:pPr indent="-457200">
              <a:spcBef>
                <a:spcPts val="0"/>
              </a:spcBef>
            </a:pPr>
            <a:r>
              <a:rPr lang="en-CA" dirty="0"/>
              <a:t>Tags</a:t>
            </a:r>
          </a:p>
          <a:p>
            <a:pPr indent="-457200">
              <a:spcBef>
                <a:spcPts val="0"/>
              </a:spcBef>
            </a:pPr>
            <a:r>
              <a:rPr lang="en-CA" dirty="0"/>
              <a:t>Search</a:t>
            </a:r>
          </a:p>
          <a:p>
            <a:pPr indent="-457200">
              <a:spcBef>
                <a:spcPts val="480"/>
              </a:spcBef>
              <a:buSzPts val="2400"/>
            </a:pPr>
            <a:r>
              <a:rPr lang="en-CA" dirty="0"/>
              <a:t>Read</a:t>
            </a:r>
          </a:p>
          <a:p>
            <a:pPr indent="-457200">
              <a:spcBef>
                <a:spcPts val="480"/>
              </a:spcBef>
              <a:buSzPts val="2400"/>
            </a:pPr>
            <a:r>
              <a:rPr lang="en-CA" dirty="0"/>
              <a:t>Annotate, note, highlight, comment</a:t>
            </a:r>
          </a:p>
        </p:txBody>
      </p:sp>
    </p:spTree>
    <p:extLst>
      <p:ext uri="{BB962C8B-B14F-4D97-AF65-F5344CB8AC3E}">
        <p14:creationId xmlns:p14="http://schemas.microsoft.com/office/powerpoint/2010/main" val="3469627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62EAA-F3EE-E049-AAB9-05596DD66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TO CITE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E32AFE-EF1F-534F-BC38-383EFD8989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457200">
              <a:spcBef>
                <a:spcPts val="480"/>
              </a:spcBef>
              <a:buSzPts val="2400"/>
            </a:pPr>
            <a:r>
              <a:rPr lang="en-CA" dirty="0"/>
              <a:t>Add citations and bibliography in MS Word</a:t>
            </a:r>
          </a:p>
          <a:p>
            <a:pPr indent="-457200">
              <a:spcBef>
                <a:spcPts val="480"/>
              </a:spcBef>
              <a:buSzPts val="2400"/>
            </a:pPr>
            <a:r>
              <a:rPr lang="en-CA" dirty="0"/>
              <a:t>Create bibliography from RefWorks</a:t>
            </a:r>
          </a:p>
          <a:p>
            <a:pPr indent="-457200">
              <a:spcBef>
                <a:spcPts val="480"/>
              </a:spcBef>
              <a:buSzPts val="2400"/>
            </a:pPr>
            <a:r>
              <a:rPr lang="en-CA" dirty="0"/>
              <a:t>Select preferred citation style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22669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Theme">
  <a:themeElements>
    <a:clrScheme name="UBC Brand 1">
      <a:dk1>
        <a:srgbClr val="002040"/>
      </a:dk1>
      <a:lt1>
        <a:srgbClr val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Office Theme">
  <a:themeElements>
    <a:clrScheme name="UBC Brand 1">
      <a:dk1>
        <a:srgbClr val="002040"/>
      </a:dk1>
      <a:lt1>
        <a:srgbClr val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Office Theme">
  <a:themeElements>
    <a:clrScheme name="UBC Brand 1">
      <a:dk1>
        <a:srgbClr val="002040"/>
      </a:dk1>
      <a:lt1>
        <a:srgbClr val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6_Office Theme">
  <a:themeElements>
    <a:clrScheme name="UBC Brand 1">
      <a:dk1>
        <a:srgbClr val="002040"/>
      </a:dk1>
      <a:lt1>
        <a:srgbClr val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9_Office Theme">
  <a:themeElements>
    <a:clrScheme name="UBC Brand 1">
      <a:dk1>
        <a:srgbClr val="002040"/>
      </a:dk1>
      <a:lt1>
        <a:srgbClr val="FFFFFF"/>
      </a:lt1>
      <a:dk2>
        <a:srgbClr val="486B7F"/>
      </a:dk2>
      <a:lt2>
        <a:srgbClr val="EEECE1"/>
      </a:lt2>
      <a:accent1>
        <a:srgbClr val="002040"/>
      </a:accent1>
      <a:accent2>
        <a:srgbClr val="2E526B"/>
      </a:accent2>
      <a:accent3>
        <a:srgbClr val="6A8999"/>
      </a:accent3>
      <a:accent4>
        <a:srgbClr val="A7B9C1"/>
      </a:accent4>
      <a:accent5>
        <a:srgbClr val="BECBD0"/>
      </a:accent5>
      <a:accent6>
        <a:srgbClr val="D0DCDF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4107</TotalTime>
  <Words>277</Words>
  <Application>Microsoft Macintosh PowerPoint</Application>
  <PresentationFormat>On-screen Show (4:3)</PresentationFormat>
  <Paragraphs>77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Courier New</vt:lpstr>
      <vt:lpstr>Verdana</vt:lpstr>
      <vt:lpstr>3_Office Theme</vt:lpstr>
      <vt:lpstr>4_Office Theme</vt:lpstr>
      <vt:lpstr>5_Office Theme</vt:lpstr>
      <vt:lpstr>6_Office Theme</vt:lpstr>
      <vt:lpstr>9_Office Theme</vt:lpstr>
      <vt:lpstr>PowerPoint Presentation</vt:lpstr>
      <vt:lpstr>PowerPoint Presentation</vt:lpstr>
      <vt:lpstr>SERVICES AT THE RESEARCH COMMONS</vt:lpstr>
      <vt:lpstr>PowerPoint Presentation</vt:lpstr>
      <vt:lpstr>PowerPoint Presentation</vt:lpstr>
      <vt:lpstr>PowerPoint Presentation</vt:lpstr>
      <vt:lpstr>HOW TO COLLECT REFERENCES</vt:lpstr>
      <vt:lpstr>HOW TO ORGANIZE REFERENCES</vt:lpstr>
      <vt:lpstr>HOW TO CITE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Patron</dc:creator>
  <cp:lastModifiedBy>allancho@gmail.com</cp:lastModifiedBy>
  <cp:revision>35</cp:revision>
  <dcterms:modified xsi:type="dcterms:W3CDTF">2020-04-17T19:04:03Z</dcterms:modified>
</cp:coreProperties>
</file>